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353" r:id="rId3"/>
    <p:sldId id="354" r:id="rId4"/>
    <p:sldId id="493" r:id="rId5"/>
    <p:sldId id="528" r:id="rId6"/>
    <p:sldId id="529" r:id="rId7"/>
    <p:sldId id="530" r:id="rId8"/>
    <p:sldId id="531" r:id="rId9"/>
    <p:sldId id="532" r:id="rId10"/>
    <p:sldId id="534" r:id="rId11"/>
    <p:sldId id="533" r:id="rId12"/>
    <p:sldId id="553" r:id="rId13"/>
    <p:sldId id="567" r:id="rId14"/>
    <p:sldId id="570" r:id="rId15"/>
    <p:sldId id="535" r:id="rId16"/>
    <p:sldId id="536" r:id="rId17"/>
    <p:sldId id="571" r:id="rId18"/>
    <p:sldId id="559" r:id="rId19"/>
    <p:sldId id="572" r:id="rId20"/>
    <p:sldId id="574" r:id="rId21"/>
    <p:sldId id="565" r:id="rId22"/>
    <p:sldId id="560" r:id="rId23"/>
    <p:sldId id="554" r:id="rId24"/>
    <p:sldId id="561" r:id="rId25"/>
    <p:sldId id="562" r:id="rId26"/>
    <p:sldId id="563" r:id="rId27"/>
    <p:sldId id="564" r:id="rId28"/>
    <p:sldId id="568" r:id="rId29"/>
    <p:sldId id="569" r:id="rId30"/>
    <p:sldId id="573" r:id="rId31"/>
    <p:sldId id="575" r:id="rId32"/>
    <p:sldId id="537" r:id="rId33"/>
    <p:sldId id="538" r:id="rId34"/>
    <p:sldId id="539" r:id="rId35"/>
    <p:sldId id="552" r:id="rId36"/>
    <p:sldId id="540" r:id="rId37"/>
    <p:sldId id="542" r:id="rId38"/>
    <p:sldId id="541" r:id="rId39"/>
    <p:sldId id="543" r:id="rId40"/>
    <p:sldId id="544" r:id="rId41"/>
    <p:sldId id="545" r:id="rId42"/>
    <p:sldId id="546" r:id="rId43"/>
    <p:sldId id="547" r:id="rId44"/>
    <p:sldId id="548" r:id="rId45"/>
    <p:sldId id="549" r:id="rId46"/>
    <p:sldId id="550" r:id="rId47"/>
    <p:sldId id="551" r:id="rId48"/>
    <p:sldId id="555" r:id="rId49"/>
    <p:sldId id="576" r:id="rId50"/>
    <p:sldId id="556" r:id="rId51"/>
    <p:sldId id="557" r:id="rId52"/>
    <p:sldId id="55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3D5"/>
    <a:srgbClr val="FFFFFF"/>
    <a:srgbClr val="D2D2D2"/>
    <a:srgbClr val="888888"/>
    <a:srgbClr val="FFFDFF"/>
    <a:srgbClr val="FF951D"/>
    <a:srgbClr val="514870"/>
    <a:srgbClr val="D2D0D2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douh Alenezi" userId="aaa25a7cb57ba53e" providerId="LiveId" clId="{3E58E044-DB2E-4B90-AC1C-0DE1E9DAD1F5}"/>
    <pc:docChg chg="undo custSel addSld delSld modSld sldOrd">
      <pc:chgData name="Mamdouh Alenezi" userId="aaa25a7cb57ba53e" providerId="LiveId" clId="{3E58E044-DB2E-4B90-AC1C-0DE1E9DAD1F5}" dt="2022-04-01T03:42:27.669" v="527"/>
      <pc:docMkLst>
        <pc:docMk/>
      </pc:docMkLst>
      <pc:sldChg chg="modSp mod">
        <pc:chgData name="Mamdouh Alenezi" userId="aaa25a7cb57ba53e" providerId="LiveId" clId="{3E58E044-DB2E-4B90-AC1C-0DE1E9DAD1F5}" dt="2022-04-01T03:42:27.669" v="527"/>
        <pc:sldMkLst>
          <pc:docMk/>
          <pc:sldMk cId="792989616" sldId="353"/>
        </pc:sldMkLst>
        <pc:spChg chg="mod">
          <ac:chgData name="Mamdouh Alenezi" userId="aaa25a7cb57ba53e" providerId="LiveId" clId="{3E58E044-DB2E-4B90-AC1C-0DE1E9DAD1F5}" dt="2022-04-01T03:42:27.669" v="527"/>
          <ac:spMkLst>
            <pc:docMk/>
            <pc:sldMk cId="792989616" sldId="353"/>
            <ac:spMk id="3" creationId="{00000000-0000-0000-0000-000000000000}"/>
          </ac:spMkLst>
        </pc:spChg>
      </pc:sldChg>
      <pc:sldChg chg="addSp delSp modSp new mod">
        <pc:chgData name="Mamdouh Alenezi" userId="aaa25a7cb57ba53e" providerId="LiveId" clId="{3E58E044-DB2E-4B90-AC1C-0DE1E9DAD1F5}" dt="2022-04-01T02:53:07.256" v="18" actId="1076"/>
        <pc:sldMkLst>
          <pc:docMk/>
          <pc:sldMk cId="2817804570" sldId="552"/>
        </pc:sldMkLst>
        <pc:spChg chg="mod">
          <ac:chgData name="Mamdouh Alenezi" userId="aaa25a7cb57ba53e" providerId="LiveId" clId="{3E58E044-DB2E-4B90-AC1C-0DE1E9DAD1F5}" dt="2022-04-01T02:51:33.647" v="10" actId="20577"/>
          <ac:spMkLst>
            <pc:docMk/>
            <pc:sldMk cId="2817804570" sldId="552"/>
            <ac:spMk id="2" creationId="{C3EA3FF0-7D4C-4CF5-9D3E-E6473B0E9D79}"/>
          </ac:spMkLst>
        </pc:spChg>
        <pc:spChg chg="del">
          <ac:chgData name="Mamdouh Alenezi" userId="aaa25a7cb57ba53e" providerId="LiveId" clId="{3E58E044-DB2E-4B90-AC1C-0DE1E9DAD1F5}" dt="2022-04-01T02:52:59.629" v="16" actId="478"/>
          <ac:spMkLst>
            <pc:docMk/>
            <pc:sldMk cId="2817804570" sldId="552"/>
            <ac:spMk id="3" creationId="{6F8E3239-A9D1-4257-AD00-FD5B944574C0}"/>
          </ac:spMkLst>
        </pc:spChg>
        <pc:picChg chg="add mod">
          <ac:chgData name="Mamdouh Alenezi" userId="aaa25a7cb57ba53e" providerId="LiveId" clId="{3E58E044-DB2E-4B90-AC1C-0DE1E9DAD1F5}" dt="2022-04-01T02:53:07.256" v="18" actId="1076"/>
          <ac:picMkLst>
            <pc:docMk/>
            <pc:sldMk cId="2817804570" sldId="552"/>
            <ac:picMk id="1026" creationId="{86BE90BE-AE65-4BDA-AB0D-8E00ACCD13EE}"/>
          </ac:picMkLst>
        </pc:picChg>
      </pc:sldChg>
      <pc:sldChg chg="modSp new mod">
        <pc:chgData name="Mamdouh Alenezi" userId="aaa25a7cb57ba53e" providerId="LiveId" clId="{3E58E044-DB2E-4B90-AC1C-0DE1E9DAD1F5}" dt="2022-04-01T02:55:52.290" v="66" actId="2710"/>
        <pc:sldMkLst>
          <pc:docMk/>
          <pc:sldMk cId="1740951410" sldId="553"/>
        </pc:sldMkLst>
        <pc:spChg chg="mod">
          <ac:chgData name="Mamdouh Alenezi" userId="aaa25a7cb57ba53e" providerId="LiveId" clId="{3E58E044-DB2E-4B90-AC1C-0DE1E9DAD1F5}" dt="2022-04-01T02:54:29.823" v="20"/>
          <ac:spMkLst>
            <pc:docMk/>
            <pc:sldMk cId="1740951410" sldId="553"/>
            <ac:spMk id="2" creationId="{213FF2FE-DDC2-42A5-88A7-AFFF52080E43}"/>
          </ac:spMkLst>
        </pc:spChg>
        <pc:spChg chg="mod">
          <ac:chgData name="Mamdouh Alenezi" userId="aaa25a7cb57ba53e" providerId="LiveId" clId="{3E58E044-DB2E-4B90-AC1C-0DE1E9DAD1F5}" dt="2022-04-01T02:55:52.290" v="66" actId="2710"/>
          <ac:spMkLst>
            <pc:docMk/>
            <pc:sldMk cId="1740951410" sldId="553"/>
            <ac:spMk id="3" creationId="{FFC648B9-D724-441F-9D92-03E7546BACEC}"/>
          </ac:spMkLst>
        </pc:spChg>
      </pc:sldChg>
      <pc:sldChg chg="addSp modSp new mod">
        <pc:chgData name="Mamdouh Alenezi" userId="aaa25a7cb57ba53e" providerId="LiveId" clId="{3E58E044-DB2E-4B90-AC1C-0DE1E9DAD1F5}" dt="2022-04-01T03:25:44.705" v="396" actId="1076"/>
        <pc:sldMkLst>
          <pc:docMk/>
          <pc:sldMk cId="489141180" sldId="554"/>
        </pc:sldMkLst>
        <pc:spChg chg="mod">
          <ac:chgData name="Mamdouh Alenezi" userId="aaa25a7cb57ba53e" providerId="LiveId" clId="{3E58E044-DB2E-4B90-AC1C-0DE1E9DAD1F5}" dt="2022-04-01T03:20:43.875" v="240" actId="20577"/>
          <ac:spMkLst>
            <pc:docMk/>
            <pc:sldMk cId="489141180" sldId="554"/>
            <ac:spMk id="2" creationId="{5E952733-1ECB-4C89-8DB0-E320BC952583}"/>
          </ac:spMkLst>
        </pc:spChg>
        <pc:spChg chg="mod">
          <ac:chgData name="Mamdouh Alenezi" userId="aaa25a7cb57ba53e" providerId="LiveId" clId="{3E58E044-DB2E-4B90-AC1C-0DE1E9DAD1F5}" dt="2022-04-01T02:57:27.764" v="83" actId="15"/>
          <ac:spMkLst>
            <pc:docMk/>
            <pc:sldMk cId="489141180" sldId="554"/>
            <ac:spMk id="3" creationId="{5A3C2B64-79F9-47AC-AB46-2B9081750C3C}"/>
          </ac:spMkLst>
        </pc:spChg>
        <pc:picChg chg="add mod">
          <ac:chgData name="Mamdouh Alenezi" userId="aaa25a7cb57ba53e" providerId="LiveId" clId="{3E58E044-DB2E-4B90-AC1C-0DE1E9DAD1F5}" dt="2022-04-01T03:25:44.705" v="396" actId="1076"/>
          <ac:picMkLst>
            <pc:docMk/>
            <pc:sldMk cId="489141180" sldId="554"/>
            <ac:picMk id="7170" creationId="{286B3A4A-2D98-499A-AFE2-8C22E313D4EA}"/>
          </ac:picMkLst>
        </pc:picChg>
      </pc:sldChg>
      <pc:sldChg chg="addSp delSp modSp new mod">
        <pc:chgData name="Mamdouh Alenezi" userId="aaa25a7cb57ba53e" providerId="LiveId" clId="{3E58E044-DB2E-4B90-AC1C-0DE1E9DAD1F5}" dt="2022-04-01T03:09:18.277" v="116" actId="20577"/>
        <pc:sldMkLst>
          <pc:docMk/>
          <pc:sldMk cId="915499102" sldId="555"/>
        </pc:sldMkLst>
        <pc:spChg chg="mod">
          <ac:chgData name="Mamdouh Alenezi" userId="aaa25a7cb57ba53e" providerId="LiveId" clId="{3E58E044-DB2E-4B90-AC1C-0DE1E9DAD1F5}" dt="2022-04-01T03:09:18.277" v="116" actId="20577"/>
          <ac:spMkLst>
            <pc:docMk/>
            <pc:sldMk cId="915499102" sldId="555"/>
            <ac:spMk id="2" creationId="{C59FF25A-DD9C-4DF8-83BB-DBE8C9B27F46}"/>
          </ac:spMkLst>
        </pc:spChg>
        <pc:picChg chg="add del">
          <ac:chgData name="Mamdouh Alenezi" userId="aaa25a7cb57ba53e" providerId="LiveId" clId="{3E58E044-DB2E-4B90-AC1C-0DE1E9DAD1F5}" dt="2022-04-01T02:58:56.538" v="87" actId="478"/>
          <ac:picMkLst>
            <pc:docMk/>
            <pc:sldMk cId="915499102" sldId="555"/>
            <ac:picMk id="2050" creationId="{8E0B5390-B39A-4FB8-B1D7-F23130663F54}"/>
          </ac:picMkLst>
        </pc:picChg>
        <pc:picChg chg="add del">
          <ac:chgData name="Mamdouh Alenezi" userId="aaa25a7cb57ba53e" providerId="LiveId" clId="{3E58E044-DB2E-4B90-AC1C-0DE1E9DAD1F5}" dt="2022-04-01T03:03:56.182" v="89" actId="478"/>
          <ac:picMkLst>
            <pc:docMk/>
            <pc:sldMk cId="915499102" sldId="555"/>
            <ac:picMk id="2052" creationId="{EEA6EC46-784D-4CD9-8B52-FF2977F5084E}"/>
          </ac:picMkLst>
        </pc:picChg>
        <pc:picChg chg="add mod">
          <ac:chgData name="Mamdouh Alenezi" userId="aaa25a7cb57ba53e" providerId="LiveId" clId="{3E58E044-DB2E-4B90-AC1C-0DE1E9DAD1F5}" dt="2022-04-01T03:06:39.331" v="91" actId="1076"/>
          <ac:picMkLst>
            <pc:docMk/>
            <pc:sldMk cId="915499102" sldId="555"/>
            <ac:picMk id="2054" creationId="{DC3764EC-199E-42BA-AE78-F1236C4696C4}"/>
          </ac:picMkLst>
        </pc:picChg>
      </pc:sldChg>
      <pc:sldChg chg="addSp modSp new mod">
        <pc:chgData name="Mamdouh Alenezi" userId="aaa25a7cb57ba53e" providerId="LiveId" clId="{3E58E044-DB2E-4B90-AC1C-0DE1E9DAD1F5}" dt="2022-04-01T03:09:23.466" v="117"/>
        <pc:sldMkLst>
          <pc:docMk/>
          <pc:sldMk cId="3325161579" sldId="556"/>
        </pc:sldMkLst>
        <pc:spChg chg="mod">
          <ac:chgData name="Mamdouh Alenezi" userId="aaa25a7cb57ba53e" providerId="LiveId" clId="{3E58E044-DB2E-4B90-AC1C-0DE1E9DAD1F5}" dt="2022-04-01T03:09:23.466" v="117"/>
          <ac:spMkLst>
            <pc:docMk/>
            <pc:sldMk cId="3325161579" sldId="556"/>
            <ac:spMk id="2" creationId="{9265C4F1-2219-4CAB-81DB-0B6897DFD6D4}"/>
          </ac:spMkLst>
        </pc:spChg>
        <pc:picChg chg="add mod">
          <ac:chgData name="Mamdouh Alenezi" userId="aaa25a7cb57ba53e" providerId="LiveId" clId="{3E58E044-DB2E-4B90-AC1C-0DE1E9DAD1F5}" dt="2022-04-01T03:09:09.586" v="98" actId="1076"/>
          <ac:picMkLst>
            <pc:docMk/>
            <pc:sldMk cId="3325161579" sldId="556"/>
            <ac:picMk id="3074" creationId="{429202A1-4E31-4F26-BEF0-ED2DCD18738A}"/>
          </ac:picMkLst>
        </pc:picChg>
      </pc:sldChg>
      <pc:sldChg chg="modSp new mod">
        <pc:chgData name="Mamdouh Alenezi" userId="aaa25a7cb57ba53e" providerId="LiveId" clId="{3E58E044-DB2E-4B90-AC1C-0DE1E9DAD1F5}" dt="2022-04-01T03:11:07.811" v="130" actId="2710"/>
        <pc:sldMkLst>
          <pc:docMk/>
          <pc:sldMk cId="3158022647" sldId="557"/>
        </pc:sldMkLst>
        <pc:spChg chg="mod">
          <ac:chgData name="Mamdouh Alenezi" userId="aaa25a7cb57ba53e" providerId="LiveId" clId="{3E58E044-DB2E-4B90-AC1C-0DE1E9DAD1F5}" dt="2022-04-01T03:09:59.048" v="119"/>
          <ac:spMkLst>
            <pc:docMk/>
            <pc:sldMk cId="3158022647" sldId="557"/>
            <ac:spMk id="2" creationId="{A12E5D20-8A91-483B-A4AB-40B66AA82BBE}"/>
          </ac:spMkLst>
        </pc:spChg>
        <pc:spChg chg="mod">
          <ac:chgData name="Mamdouh Alenezi" userId="aaa25a7cb57ba53e" providerId="LiveId" clId="{3E58E044-DB2E-4B90-AC1C-0DE1E9DAD1F5}" dt="2022-04-01T03:11:07.811" v="130" actId="2710"/>
          <ac:spMkLst>
            <pc:docMk/>
            <pc:sldMk cId="3158022647" sldId="557"/>
            <ac:spMk id="3" creationId="{EFABF838-9DAB-4ABF-809E-E7AF8FD5ED33}"/>
          </ac:spMkLst>
        </pc:spChg>
      </pc:sldChg>
      <pc:sldChg chg="addSp modSp new mod">
        <pc:chgData name="Mamdouh Alenezi" userId="aaa25a7cb57ba53e" providerId="LiveId" clId="{3E58E044-DB2E-4B90-AC1C-0DE1E9DAD1F5}" dt="2022-04-01T03:12:39.559" v="139" actId="1076"/>
        <pc:sldMkLst>
          <pc:docMk/>
          <pc:sldMk cId="3040164368" sldId="558"/>
        </pc:sldMkLst>
        <pc:spChg chg="mod">
          <ac:chgData name="Mamdouh Alenezi" userId="aaa25a7cb57ba53e" providerId="LiveId" clId="{3E58E044-DB2E-4B90-AC1C-0DE1E9DAD1F5}" dt="2022-04-01T03:11:38.230" v="132"/>
          <ac:spMkLst>
            <pc:docMk/>
            <pc:sldMk cId="3040164368" sldId="558"/>
            <ac:spMk id="2" creationId="{74EAF641-09FB-4817-A0C8-7E63F3393BEC}"/>
          </ac:spMkLst>
        </pc:spChg>
        <pc:spChg chg="mod">
          <ac:chgData name="Mamdouh Alenezi" userId="aaa25a7cb57ba53e" providerId="LiveId" clId="{3E58E044-DB2E-4B90-AC1C-0DE1E9DAD1F5}" dt="2022-04-01T03:12:31.542" v="138" actId="6549"/>
          <ac:spMkLst>
            <pc:docMk/>
            <pc:sldMk cId="3040164368" sldId="558"/>
            <ac:spMk id="3" creationId="{BCCB449D-45E2-4049-AD48-7A0A11197B73}"/>
          </ac:spMkLst>
        </pc:spChg>
        <pc:picChg chg="add mod">
          <ac:chgData name="Mamdouh Alenezi" userId="aaa25a7cb57ba53e" providerId="LiveId" clId="{3E58E044-DB2E-4B90-AC1C-0DE1E9DAD1F5}" dt="2022-04-01T03:12:39.559" v="139" actId="1076"/>
          <ac:picMkLst>
            <pc:docMk/>
            <pc:sldMk cId="3040164368" sldId="558"/>
            <ac:picMk id="4098" creationId="{B5CD0F42-A88C-4315-8BBB-A8E6F4FB4874}"/>
          </ac:picMkLst>
        </pc:picChg>
      </pc:sldChg>
      <pc:sldChg chg="new del">
        <pc:chgData name="Mamdouh Alenezi" userId="aaa25a7cb57ba53e" providerId="LiveId" clId="{3E58E044-DB2E-4B90-AC1C-0DE1E9DAD1F5}" dt="2022-04-01T03:13:39.736" v="141" actId="47"/>
        <pc:sldMkLst>
          <pc:docMk/>
          <pc:sldMk cId="2968996439" sldId="559"/>
        </pc:sldMkLst>
      </pc:sldChg>
      <pc:sldChg chg="addSp modSp new mod ord">
        <pc:chgData name="Mamdouh Alenezi" userId="aaa25a7cb57ba53e" providerId="LiveId" clId="{3E58E044-DB2E-4B90-AC1C-0DE1E9DAD1F5}" dt="2022-04-01T03:19:36.898" v="228"/>
        <pc:sldMkLst>
          <pc:docMk/>
          <pc:sldMk cId="3416697765" sldId="559"/>
        </pc:sldMkLst>
        <pc:spChg chg="mod">
          <ac:chgData name="Mamdouh Alenezi" userId="aaa25a7cb57ba53e" providerId="LiveId" clId="{3E58E044-DB2E-4B90-AC1C-0DE1E9DAD1F5}" dt="2022-04-01T03:19:31.885" v="226" actId="20577"/>
          <ac:spMkLst>
            <pc:docMk/>
            <pc:sldMk cId="3416697765" sldId="559"/>
            <ac:spMk id="2" creationId="{6A922290-1E01-4D87-9328-3649284E4B3E}"/>
          </ac:spMkLst>
        </pc:spChg>
        <pc:picChg chg="add mod">
          <ac:chgData name="Mamdouh Alenezi" userId="aaa25a7cb57ba53e" providerId="LiveId" clId="{3E58E044-DB2E-4B90-AC1C-0DE1E9DAD1F5}" dt="2022-04-01T03:19:00.133" v="163" actId="1076"/>
          <ac:picMkLst>
            <pc:docMk/>
            <pc:sldMk cId="3416697765" sldId="559"/>
            <ac:picMk id="5122" creationId="{F050F375-0B5B-44FC-B733-0660E9D2AE97}"/>
          </ac:picMkLst>
        </pc:picChg>
      </pc:sldChg>
      <pc:sldChg chg="addSp modSp new mod">
        <pc:chgData name="Mamdouh Alenezi" userId="aaa25a7cb57ba53e" providerId="LiveId" clId="{3E58E044-DB2E-4B90-AC1C-0DE1E9DAD1F5}" dt="2022-04-01T03:25:14.404" v="393" actId="14100"/>
        <pc:sldMkLst>
          <pc:docMk/>
          <pc:sldMk cId="1565804628" sldId="560"/>
        </pc:sldMkLst>
        <pc:spChg chg="mod">
          <ac:chgData name="Mamdouh Alenezi" userId="aaa25a7cb57ba53e" providerId="LiveId" clId="{3E58E044-DB2E-4B90-AC1C-0DE1E9DAD1F5}" dt="2022-04-01T03:20:37.963" v="235" actId="20577"/>
          <ac:spMkLst>
            <pc:docMk/>
            <pc:sldMk cId="1565804628" sldId="560"/>
            <ac:spMk id="2" creationId="{C71546D6-4E79-4873-B9DD-CFBF4FE11357}"/>
          </ac:spMkLst>
        </pc:spChg>
        <pc:spChg chg="mod">
          <ac:chgData name="Mamdouh Alenezi" userId="aaa25a7cb57ba53e" providerId="LiveId" clId="{3E58E044-DB2E-4B90-AC1C-0DE1E9DAD1F5}" dt="2022-04-01T03:25:01.821" v="391" actId="27636"/>
          <ac:spMkLst>
            <pc:docMk/>
            <pc:sldMk cId="1565804628" sldId="560"/>
            <ac:spMk id="3" creationId="{688C58F5-EBF4-4CCF-8207-6C52331A5256}"/>
          </ac:spMkLst>
        </pc:spChg>
        <pc:picChg chg="add mod">
          <ac:chgData name="Mamdouh Alenezi" userId="aaa25a7cb57ba53e" providerId="LiveId" clId="{3E58E044-DB2E-4B90-AC1C-0DE1E9DAD1F5}" dt="2022-04-01T03:25:14.404" v="393" actId="14100"/>
          <ac:picMkLst>
            <pc:docMk/>
            <pc:sldMk cId="1565804628" sldId="560"/>
            <ac:picMk id="6146" creationId="{9AABDA9B-679A-4887-9843-D5C0168FD170}"/>
          </ac:picMkLst>
        </pc:picChg>
      </pc:sldChg>
      <pc:sldChg chg="addSp modSp new mod">
        <pc:chgData name="Mamdouh Alenezi" userId="aaa25a7cb57ba53e" providerId="LiveId" clId="{3E58E044-DB2E-4B90-AC1C-0DE1E9DAD1F5}" dt="2022-04-01T03:29:46.512" v="474" actId="1076"/>
        <pc:sldMkLst>
          <pc:docMk/>
          <pc:sldMk cId="66377248" sldId="561"/>
        </pc:sldMkLst>
        <pc:spChg chg="mod">
          <ac:chgData name="Mamdouh Alenezi" userId="aaa25a7cb57ba53e" providerId="LiveId" clId="{3E58E044-DB2E-4B90-AC1C-0DE1E9DAD1F5}" dt="2022-04-01T03:27:18.145" v="412" actId="20577"/>
          <ac:spMkLst>
            <pc:docMk/>
            <pc:sldMk cId="66377248" sldId="561"/>
            <ac:spMk id="2" creationId="{C4E39B90-089E-4100-A5C9-5A2B7CC761C4}"/>
          </ac:spMkLst>
        </pc:spChg>
        <pc:spChg chg="mod">
          <ac:chgData name="Mamdouh Alenezi" userId="aaa25a7cb57ba53e" providerId="LiveId" clId="{3E58E044-DB2E-4B90-AC1C-0DE1E9DAD1F5}" dt="2022-04-01T03:29:26.481" v="471" actId="20577"/>
          <ac:spMkLst>
            <pc:docMk/>
            <pc:sldMk cId="66377248" sldId="561"/>
            <ac:spMk id="3" creationId="{DD82B421-D343-485F-9985-1FC8BBE7F60F}"/>
          </ac:spMkLst>
        </pc:spChg>
        <pc:picChg chg="add mod">
          <ac:chgData name="Mamdouh Alenezi" userId="aaa25a7cb57ba53e" providerId="LiveId" clId="{3E58E044-DB2E-4B90-AC1C-0DE1E9DAD1F5}" dt="2022-04-01T03:29:46.512" v="474" actId="1076"/>
          <ac:picMkLst>
            <pc:docMk/>
            <pc:sldMk cId="66377248" sldId="561"/>
            <ac:picMk id="8194" creationId="{736F1488-0498-4844-9766-5BF90FD80B71}"/>
          </ac:picMkLst>
        </pc:picChg>
      </pc:sldChg>
      <pc:sldChg chg="addSp delSp modSp add mod">
        <pc:chgData name="Mamdouh Alenezi" userId="aaa25a7cb57ba53e" providerId="LiveId" clId="{3E58E044-DB2E-4B90-AC1C-0DE1E9DAD1F5}" dt="2022-04-01T03:31:16.594" v="485"/>
        <pc:sldMkLst>
          <pc:docMk/>
          <pc:sldMk cId="4082647739" sldId="562"/>
        </pc:sldMkLst>
        <pc:spChg chg="mod">
          <ac:chgData name="Mamdouh Alenezi" userId="aaa25a7cb57ba53e" providerId="LiveId" clId="{3E58E044-DB2E-4B90-AC1C-0DE1E9DAD1F5}" dt="2022-04-01T03:31:16.594" v="485"/>
          <ac:spMkLst>
            <pc:docMk/>
            <pc:sldMk cId="4082647739" sldId="562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0:55.274" v="483" actId="478"/>
          <ac:picMkLst>
            <pc:docMk/>
            <pc:sldMk cId="4082647739" sldId="562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0:58.329" v="484" actId="1076"/>
          <ac:picMkLst>
            <pc:docMk/>
            <pc:sldMk cId="4082647739" sldId="562"/>
            <ac:picMk id="9218" creationId="{0460E85D-DC97-47FA-ACD2-84092F10D0B4}"/>
          </ac:picMkLst>
        </pc:picChg>
      </pc:sldChg>
      <pc:sldChg chg="addSp delSp modSp add mod ord">
        <pc:chgData name="Mamdouh Alenezi" userId="aaa25a7cb57ba53e" providerId="LiveId" clId="{3E58E044-DB2E-4B90-AC1C-0DE1E9DAD1F5}" dt="2022-04-01T03:32:49.449" v="498" actId="6549"/>
        <pc:sldMkLst>
          <pc:docMk/>
          <pc:sldMk cId="251300617" sldId="563"/>
        </pc:sldMkLst>
        <pc:spChg chg="mod">
          <ac:chgData name="Mamdouh Alenezi" userId="aaa25a7cb57ba53e" providerId="LiveId" clId="{3E58E044-DB2E-4B90-AC1C-0DE1E9DAD1F5}" dt="2022-04-01T03:32:49.449" v="498" actId="6549"/>
          <ac:spMkLst>
            <pc:docMk/>
            <pc:sldMk cId="251300617" sldId="563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1:50.104" v="493" actId="478"/>
          <ac:picMkLst>
            <pc:docMk/>
            <pc:sldMk cId="251300617" sldId="563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1:52.571" v="494" actId="1076"/>
          <ac:picMkLst>
            <pc:docMk/>
            <pc:sldMk cId="251300617" sldId="563"/>
            <ac:picMk id="10242" creationId="{E89090A5-F859-4F5A-83A9-85D611AD8455}"/>
          </ac:picMkLst>
        </pc:picChg>
      </pc:sldChg>
      <pc:sldChg chg="addSp delSp modSp new mod">
        <pc:chgData name="Mamdouh Alenezi" userId="aaa25a7cb57ba53e" providerId="LiveId" clId="{3E58E044-DB2E-4B90-AC1C-0DE1E9DAD1F5}" dt="2022-04-01T03:36:15.425" v="525"/>
        <pc:sldMkLst>
          <pc:docMk/>
          <pc:sldMk cId="3702898521" sldId="564"/>
        </pc:sldMkLst>
        <pc:spChg chg="mod">
          <ac:chgData name="Mamdouh Alenezi" userId="aaa25a7cb57ba53e" providerId="LiveId" clId="{3E58E044-DB2E-4B90-AC1C-0DE1E9DAD1F5}" dt="2022-04-01T03:33:18.340" v="501" actId="27636"/>
          <ac:spMkLst>
            <pc:docMk/>
            <pc:sldMk cId="3702898521" sldId="564"/>
            <ac:spMk id="2" creationId="{C6798E7E-319F-4DF4-BD71-89C71D062734}"/>
          </ac:spMkLst>
        </pc:spChg>
        <pc:spChg chg="del">
          <ac:chgData name="Mamdouh Alenezi" userId="aaa25a7cb57ba53e" providerId="LiveId" clId="{3E58E044-DB2E-4B90-AC1C-0DE1E9DAD1F5}" dt="2022-04-01T03:33:41.436" v="502"/>
          <ac:spMkLst>
            <pc:docMk/>
            <pc:sldMk cId="3702898521" sldId="564"/>
            <ac:spMk id="3" creationId="{E2875FC3-D238-4AB6-831E-B627B055144D}"/>
          </ac:spMkLst>
        </pc:spChg>
        <pc:spChg chg="add del mod">
          <ac:chgData name="Mamdouh Alenezi" userId="aaa25a7cb57ba53e" providerId="LiveId" clId="{3E58E044-DB2E-4B90-AC1C-0DE1E9DAD1F5}" dt="2022-04-01T03:33:55.988" v="504" actId="478"/>
          <ac:spMkLst>
            <pc:docMk/>
            <pc:sldMk cId="3702898521" sldId="564"/>
            <ac:spMk id="6" creationId="{937AB922-C4A8-4871-96C9-CAF9E92A6731}"/>
          </ac:spMkLst>
        </pc:spChg>
        <pc:graphicFrameChg chg="add mod modGraphic">
          <ac:chgData name="Mamdouh Alenezi" userId="aaa25a7cb57ba53e" providerId="LiveId" clId="{3E58E044-DB2E-4B90-AC1C-0DE1E9DAD1F5}" dt="2022-04-01T03:36:15.425" v="525"/>
          <ac:graphicFrameMkLst>
            <pc:docMk/>
            <pc:sldMk cId="3702898521" sldId="564"/>
            <ac:graphicFrameMk id="5" creationId="{96F92530-6806-4D66-B9B8-4A49AF817A9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Before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The entire source code was built and then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have to wait for test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No Feedback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After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Every commit made in the source code is built and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know the commit tests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Feedback is present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Candara" panose="020E0502030303020204" pitchFamily="34" charset="0"/>
            </a:rPr>
            <a:t>Before Continuous Integration</a:t>
          </a: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The entire source code was built and then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Developers have to wait for test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No Feedback</a:t>
          </a:r>
        </a:p>
      </dsp:txBody>
      <dsp:txXfrm>
        <a:off x="0" y="1669496"/>
        <a:ext cx="5292344" cy="3296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Candara" panose="020E0502030303020204" pitchFamily="34" charset="0"/>
            </a:rPr>
            <a:t>After Continuous Integration</a:t>
          </a: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Every commit made in the source code is built and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Developers know the commit tests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Feedback is present</a:t>
          </a:r>
        </a:p>
      </dsp:txBody>
      <dsp:txXfrm>
        <a:off x="0" y="1669496"/>
        <a:ext cx="5292344" cy="3296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9/20/2022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9/20/2022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9/20/2022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9/20/2022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9/20/2022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9/20/2022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9/20/2022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SE489: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481" t="38385" r="29674" b="32200"/>
          <a:stretch/>
        </p:blipFill>
        <p:spPr>
          <a:xfrm>
            <a:off x="9417423" y="2755361"/>
            <a:ext cx="2296935" cy="25601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2920" y="1349372"/>
            <a:ext cx="8650224" cy="182359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Continuous Integration is a development practice in which developers are required to commit changes to the source code in a shared repository several times a day or more frequently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Every commit made in the repository is then built. This allows the teams to detect the problems early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11296" y="3296751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Commit Changes to the Source Code</a:t>
            </a:r>
          </a:p>
        </p:txBody>
      </p:sp>
      <p:sp>
        <p:nvSpPr>
          <p:cNvPr id="8" name="Diamond 7"/>
          <p:cNvSpPr/>
          <p:nvPr/>
        </p:nvSpPr>
        <p:spPr>
          <a:xfrm>
            <a:off x="3593592" y="4188631"/>
            <a:ext cx="2660904" cy="1288625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Continuous Integration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36855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Build the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267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36792" y="5843332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</a:t>
            </a:r>
          </a:p>
        </p:txBody>
      </p:sp>
      <p:cxnSp>
        <p:nvCxnSpPr>
          <p:cNvPr id="16" name="Elbow Connector 15"/>
          <p:cNvCxnSpPr>
            <a:stCxn id="8" idx="3"/>
            <a:endCxn id="7" idx="3"/>
          </p:cNvCxnSpPr>
          <p:nvPr/>
        </p:nvCxnSpPr>
        <p:spPr>
          <a:xfrm flipV="1">
            <a:off x="6254496" y="3587209"/>
            <a:ext cx="82296" cy="1245735"/>
          </a:xfrm>
          <a:prstGeom prst="bentConnector3">
            <a:avLst>
              <a:gd name="adj1" fmla="val 3777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0"/>
          </p:cNvCxnSpPr>
          <p:nvPr/>
        </p:nvCxnSpPr>
        <p:spPr>
          <a:xfrm>
            <a:off x="4924044" y="3877666"/>
            <a:ext cx="0" cy="310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0"/>
            <a:endCxn id="8" idx="2"/>
          </p:cNvCxnSpPr>
          <p:nvPr/>
        </p:nvCxnSpPr>
        <p:spPr>
          <a:xfrm flipH="1" flipV="1">
            <a:off x="4924044" y="5477256"/>
            <a:ext cx="9144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8" idx="2"/>
          </p:cNvCxnSpPr>
          <p:nvPr/>
        </p:nvCxnSpPr>
        <p:spPr>
          <a:xfrm flipV="1">
            <a:off x="2449068" y="5477256"/>
            <a:ext cx="2474976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8" idx="2"/>
          </p:cNvCxnSpPr>
          <p:nvPr/>
        </p:nvCxnSpPr>
        <p:spPr>
          <a:xfrm flipH="1" flipV="1">
            <a:off x="4924044" y="5477256"/>
            <a:ext cx="2493264" cy="36607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3136" y="3877666"/>
            <a:ext cx="127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85077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F2FE-DDC2-42A5-88A7-AFFF5208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48B9-D724-441F-9D92-03E7546BA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is a development practice of code integration into a shared repository. </a:t>
            </a:r>
          </a:p>
          <a:p>
            <a:r>
              <a:rPr lang="en-US" dirty="0"/>
              <a:t>Each integration is verified by an automated build and automated tests. </a:t>
            </a:r>
          </a:p>
          <a:p>
            <a:r>
              <a:rPr lang="en-US" dirty="0"/>
              <a:t>CI is a practice where each check-in made by a developer is verified by either of the following: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Pull mechanism: Executing an automated build at a scheduled time.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Push mechanism: Executing an automated build when changes are saved in the repository.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08F1-A7F4-4FDF-A350-CD8E9A62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5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/>
              <a:t>Developer Productivity</a:t>
            </a:r>
          </a:p>
          <a:p>
            <a:r>
              <a:rPr lang="en-US" dirty="0" smtClean="0"/>
              <a:t>Detect </a:t>
            </a:r>
            <a:r>
              <a:rPr lang="en-US" dirty="0"/>
              <a:t>and Locate errors quickly</a:t>
            </a:r>
          </a:p>
          <a:p>
            <a:r>
              <a:rPr lang="en-US" dirty="0" smtClean="0"/>
              <a:t>Reduce </a:t>
            </a:r>
            <a:r>
              <a:rPr lang="en-US" dirty="0"/>
              <a:t>risk of cost, schedule and budget</a:t>
            </a:r>
          </a:p>
          <a:p>
            <a:r>
              <a:rPr lang="en-US" dirty="0" smtClean="0"/>
              <a:t>No </a:t>
            </a:r>
            <a:r>
              <a:rPr lang="en-US" dirty="0"/>
              <a:t>labor intensive manual testing by QA teams</a:t>
            </a:r>
          </a:p>
          <a:p>
            <a:r>
              <a:rPr lang="en-US" dirty="0" smtClean="0"/>
              <a:t>Deliver </a:t>
            </a:r>
            <a:r>
              <a:rPr lang="en-US" dirty="0"/>
              <a:t>Updates </a:t>
            </a:r>
            <a:r>
              <a:rPr lang="en-US" dirty="0" smtClean="0"/>
              <a:t>Faster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dirty="0"/>
              <a:t>“Continuous Integration doesn’t get rid of bugs, but it does make them dramatically easier to </a:t>
            </a:r>
            <a:r>
              <a:rPr lang="en-US" dirty="0" smtClean="0"/>
              <a:t>find and </a:t>
            </a:r>
            <a:r>
              <a:rPr lang="en-US" dirty="0"/>
              <a:t>remove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/>
              <a:t>-Martin Fowler, Chief Scientist, </a:t>
            </a:r>
            <a:r>
              <a:rPr lang="en-US" dirty="0" err="1"/>
              <a:t>ThoughtWorks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4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in Organizational </a:t>
            </a:r>
            <a:r>
              <a:rPr lang="en-US" dirty="0" smtClean="0"/>
              <a:t>Culture</a:t>
            </a:r>
          </a:p>
          <a:p>
            <a:r>
              <a:rPr lang="en-US" dirty="0"/>
              <a:t>Difficult to </a:t>
            </a:r>
            <a:r>
              <a:rPr lang="en-US" dirty="0" smtClean="0"/>
              <a:t>Maintain</a:t>
            </a:r>
          </a:p>
          <a:p>
            <a:r>
              <a:rPr lang="en-US" dirty="0"/>
              <a:t>Numerous Error </a:t>
            </a:r>
            <a:r>
              <a:rPr lang="en-US" dirty="0" smtClean="0"/>
              <a:t>Messages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02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873" t="26930" r="40859" b="29267"/>
          <a:stretch/>
        </p:blipFill>
        <p:spPr>
          <a:xfrm>
            <a:off x="4207371" y="1846539"/>
            <a:ext cx="5901180" cy="4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14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90" t="27389" r="42303" b="29633"/>
          <a:stretch/>
        </p:blipFill>
        <p:spPr>
          <a:xfrm>
            <a:off x="4146568" y="1901752"/>
            <a:ext cx="5835192" cy="44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9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CI/CD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The CI/CD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59" y="1406880"/>
            <a:ext cx="573405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90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2290-1E01-4D87-9328-3649284E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E067-360C-4CD2-A880-2045F3C69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BAD6-0D0E-414A-BB15-701A0488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122" name="Picture 2" descr="Continuous_Integration_Deployment_and_Delivery">
            <a:extLst>
              <a:ext uri="{FF2B5EF4-FFF2-40B4-BE49-F238E27FC236}">
                <a16:creationId xmlns:a16="http://schemas.microsoft.com/office/drawing/2014/main" id="{F050F375-0B5B-44FC-B733-0660E9D2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42" y="1406880"/>
            <a:ext cx="9267316" cy="499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69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Continuous integration vs continuous delivery vs continuous deployment diagram showing differences between approa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91" y="1551075"/>
            <a:ext cx="6667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99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we need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Integration, Delivery, and Deployment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Jenkins?</a:t>
            </a:r>
          </a:p>
          <a:p>
            <a:pPr>
              <a:lnSpc>
                <a:spcPct val="150000"/>
              </a:lnSpc>
            </a:pPr>
            <a:r>
              <a:rPr lang="en-US" dirty="0"/>
              <a:t>Jenkins Distributed Architecture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Differences between continuous integration, continuous delivery, and continuous deploy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860" y="1127681"/>
            <a:ext cx="10187233" cy="573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809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continuous-deployment-delivery1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2"/>
          <a:stretch/>
        </p:blipFill>
        <p:spPr bwMode="auto">
          <a:xfrm>
            <a:off x="700964" y="1780762"/>
            <a:ext cx="11036681" cy="39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52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46D6-4E79-4873-B9DD-CFBF4FE1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58F5-EBF4-4CCF-8207-6C52331A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an extension of continuous integration to ensure new changes can be released quickly.</a:t>
            </a:r>
          </a:p>
          <a:p>
            <a:r>
              <a:rPr lang="en-US" dirty="0"/>
              <a:t>It is a practice that refers to the building, testing, and delivering improvements to the software code. </a:t>
            </a:r>
          </a:p>
          <a:p>
            <a:r>
              <a:rPr lang="en-US" dirty="0"/>
              <a:t>Automated testing and release process, and any deployment can occur at any time with just one click of a button.</a:t>
            </a:r>
          </a:p>
          <a:p>
            <a:r>
              <a:rPr lang="en-US" dirty="0"/>
              <a:t>Gives the power to decide whether to make the releases daily, weekly, or whenever the business requires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3D8E-D4EB-47F4-A7FE-DA93C298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146" name="Picture 2" descr="Contnuous_Delivery">
            <a:extLst>
              <a:ext uri="{FF2B5EF4-FFF2-40B4-BE49-F238E27FC236}">
                <a16:creationId xmlns:a16="http://schemas.microsoft.com/office/drawing/2014/main" id="{9AABDA9B-679A-4887-9843-D5C0168F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08" y="4690548"/>
            <a:ext cx="5451701" cy="180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804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2733-1ECB-4C89-8DB0-E320BC95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C2B64-79F9-47AC-AB46-2B9081750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Deployment is an extension of continuous integration. </a:t>
            </a:r>
          </a:p>
          <a:p>
            <a:r>
              <a:rPr lang="en-US" dirty="0"/>
              <a:t>It targets to reduce the time between development team writing one new line of code and using it in production.</a:t>
            </a:r>
          </a:p>
          <a:p>
            <a:r>
              <a:rPr lang="en-US" dirty="0"/>
              <a:t>Benefits of Continuous Deployment:</a:t>
            </a:r>
          </a:p>
          <a:p>
            <a:pPr lvl="1"/>
            <a:r>
              <a:rPr lang="en-US" dirty="0"/>
              <a:t>Faster return on investment for each feature as it gets developed</a:t>
            </a:r>
          </a:p>
          <a:p>
            <a:pPr lvl="1"/>
            <a:r>
              <a:rPr lang="en-US" dirty="0"/>
              <a:t>Faster feedback from end users on each new feature as it is released to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9DFEA-4042-43D4-BB9B-672511F8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170" name="Picture 2" descr="Contnuous_Deployment">
            <a:extLst>
              <a:ext uri="{FF2B5EF4-FFF2-40B4-BE49-F238E27FC236}">
                <a16:creationId xmlns:a16="http://schemas.microsoft.com/office/drawing/2014/main" id="{286B3A4A-2D98-499A-AFE2-8C22E313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79" y="4680303"/>
            <a:ext cx="5193234" cy="16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41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</a:t>
            </a:r>
          </a:p>
          <a:p>
            <a:pPr lvl="1"/>
            <a:r>
              <a:rPr lang="en-US" dirty="0"/>
              <a:t>Automated tests make sure that the bugs are captured in the early phases, and fewer bugs reach the production phase. </a:t>
            </a:r>
          </a:p>
          <a:p>
            <a:pPr lvl="1"/>
            <a:r>
              <a:rPr lang="en-US" dirty="0"/>
              <a:t>After the issues are resolved efficiently, it becomes easy to build the release.</a:t>
            </a:r>
          </a:p>
          <a:p>
            <a:pPr lvl="1"/>
            <a:r>
              <a:rPr lang="en-US" dirty="0"/>
              <a:t>Developers are alerted when they break any build, so they have to rebuild and fix the build before moving forth on to the next task.</a:t>
            </a:r>
          </a:p>
          <a:p>
            <a:pPr lvl="1"/>
            <a:r>
              <a:rPr lang="en-US" dirty="0"/>
              <a:t>Can run </a:t>
            </a:r>
            <a:r>
              <a:rPr lang="en-US"/>
              <a:t>multiple </a:t>
            </a:r>
            <a:r>
              <a:rPr lang="en-US" smtClean="0"/>
              <a:t>tests </a:t>
            </a:r>
            <a:r>
              <a:rPr lang="en-US" dirty="0"/>
              <a:t>within seconds which reduces the costs for testing excessively.</a:t>
            </a:r>
          </a:p>
          <a:p>
            <a:pPr lvl="1"/>
            <a:r>
              <a:rPr lang="en-US" dirty="0"/>
              <a:t>Allow more time to be spent in the improvement of quality.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194" name="Picture 2" descr="Continuous_Integration_features">
            <a:extLst>
              <a:ext uri="{FF2B5EF4-FFF2-40B4-BE49-F238E27FC236}">
                <a16:creationId xmlns:a16="http://schemas.microsoft.com/office/drawing/2014/main" id="{736F1488-0498-4844-9766-5BF90FD8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61" y="4714714"/>
            <a:ext cx="1472812" cy="147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The process of deploying software is no more complex, and now the team does not need to spend a lot of time preparing the release anymore.</a:t>
            </a:r>
          </a:p>
          <a:p>
            <a:pPr lvl="1"/>
            <a:r>
              <a:rPr lang="en-US" dirty="0"/>
              <a:t>The releases can be made more frequently, this in turn speeds up the feedback loop with the customers.</a:t>
            </a:r>
          </a:p>
          <a:p>
            <a:pPr lvl="1"/>
            <a:r>
              <a:rPr lang="en-US" dirty="0"/>
              <a:t>The iterations in the case of the process become faster.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9218" name="Picture 2" descr="Continuous_Delivery_features">
            <a:extLst>
              <a:ext uri="{FF2B5EF4-FFF2-40B4-BE49-F238E27FC236}">
                <a16:creationId xmlns:a16="http://schemas.microsoft.com/office/drawing/2014/main" id="{0460E85D-DC97-47FA-ACD2-84092F10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01" y="4698976"/>
            <a:ext cx="1793899" cy="17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477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Deployment </a:t>
            </a:r>
          </a:p>
          <a:p>
            <a:pPr lvl="1"/>
            <a:r>
              <a:rPr lang="en-US" dirty="0"/>
              <a:t>There is no need to stop the development for releases anymore, as the entire deployment process is now automated. </a:t>
            </a:r>
          </a:p>
          <a:p>
            <a:pPr lvl="1"/>
            <a:r>
              <a:rPr lang="en-US" dirty="0"/>
              <a:t>The release process is less prone to risks and is easily fixable in the case of any issues, as only the small batches of changes are deployed.</a:t>
            </a:r>
          </a:p>
          <a:p>
            <a:pPr lvl="1"/>
            <a:r>
              <a:rPr lang="en-US" dirty="0"/>
              <a:t>There is a continuous chain of improvements in quality with every passing day. The process of development now does not take long durations like a month or a year.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42" name="Picture 2" descr="Continuous_Deployment_features">
            <a:extLst>
              <a:ext uri="{FF2B5EF4-FFF2-40B4-BE49-F238E27FC236}">
                <a16:creationId xmlns:a16="http://schemas.microsoft.com/office/drawing/2014/main" id="{E89090A5-F859-4F5A-83A9-85D611AD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23" y="4626746"/>
            <a:ext cx="1696177" cy="16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00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8E7E-319F-4DF4-BD71-89C71D06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 Vs. Continuous Deployment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6F92530-6806-4D66-B9B8-4A49AF817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304175"/>
              </p:ext>
            </p:extLst>
          </p:nvPr>
        </p:nvGraphicFramePr>
        <p:xfrm>
          <a:off x="439750" y="1533457"/>
          <a:ext cx="11037251" cy="47749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72969">
                  <a:extLst>
                    <a:ext uri="{9D8B030D-6E8A-4147-A177-3AD203B41FA5}">
                      <a16:colId xmlns:a16="http://schemas.microsoft.com/office/drawing/2014/main" val="3464376509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874284698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393041161"/>
                    </a:ext>
                  </a:extLst>
                </a:gridCol>
              </a:tblGrid>
              <a:tr h="341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17976"/>
                  </a:ext>
                </a:extLst>
              </a:tr>
              <a:tr h="1072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Definition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 is a software engineering practice where the code changes are prepared to be released.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 aims at continuously releasing the code changes into the production environment.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392491347"/>
                  </a:ext>
                </a:extLst>
              </a:tr>
              <a:tr h="1620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Advantages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Frequent releases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Releases are completed in smaller segments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Instant responses to defects/bugs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More stable, reliable, and comfortable releases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Completion of each deployment phase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Quick and more reliable completion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Automation of the entire process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Creation of the fully automated CI/CD pipeline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22408454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343DC-7D75-4A0A-A9B4-29692C6F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98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CI/CD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Fewer handoffs</a:t>
            </a:r>
            <a:endParaRPr lang="en-US" dirty="0"/>
          </a:p>
          <a:p>
            <a:pPr lvl="1"/>
            <a:r>
              <a:rPr lang="en-US" dirty="0" smtClean="0"/>
              <a:t>More </a:t>
            </a:r>
            <a:r>
              <a:rPr lang="en-US" dirty="0"/>
              <a:t>handoffs in your development </a:t>
            </a:r>
            <a:r>
              <a:rPr lang="en-US" dirty="0" smtClean="0"/>
              <a:t>pipeline means more </a:t>
            </a:r>
            <a:r>
              <a:rPr lang="en-US" dirty="0"/>
              <a:t>points of failure </a:t>
            </a:r>
            <a:r>
              <a:rPr lang="en-US" dirty="0" smtClean="0"/>
              <a:t>and more complexity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handoff mechanism in cellular network</a:t>
            </a:r>
          </a:p>
          <a:p>
            <a:r>
              <a:rPr lang="en-US" dirty="0" smtClean="0"/>
              <a:t>Increased </a:t>
            </a:r>
            <a:r>
              <a:rPr lang="en-US" dirty="0"/>
              <a:t>development </a:t>
            </a:r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All </a:t>
            </a:r>
            <a:r>
              <a:rPr lang="en-US" dirty="0"/>
              <a:t>stages of development are faster with CI/CD (due to automated processes).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every team more efficient and developers can move onto other projects confidently.</a:t>
            </a:r>
          </a:p>
          <a:p>
            <a:r>
              <a:rPr lang="en-US" dirty="0" smtClean="0"/>
              <a:t>More deployments</a:t>
            </a:r>
            <a:endParaRPr lang="en-US" dirty="0"/>
          </a:p>
          <a:p>
            <a:pPr lvl="1"/>
            <a:r>
              <a:rPr lang="en-US" dirty="0" smtClean="0"/>
              <a:t>One </a:t>
            </a:r>
            <a:r>
              <a:rPr lang="en-US" dirty="0"/>
              <a:t>deployment / month ---&gt; one deployment / few hours</a:t>
            </a:r>
          </a:p>
          <a:p>
            <a:r>
              <a:rPr lang="en-US" dirty="0" smtClean="0"/>
              <a:t>Faster </a:t>
            </a:r>
            <a:r>
              <a:rPr lang="en-US" dirty="0"/>
              <a:t>testing</a:t>
            </a:r>
          </a:p>
          <a:p>
            <a:pPr lvl="1"/>
            <a:r>
              <a:rPr lang="en-US" dirty="0" smtClean="0"/>
              <a:t>Automated </a:t>
            </a:r>
            <a:r>
              <a:rPr lang="en-US" dirty="0"/>
              <a:t>testing </a:t>
            </a:r>
            <a:r>
              <a:rPr lang="en-US" dirty="0" smtClean="0"/>
              <a:t>speeds feedback and </a:t>
            </a:r>
            <a:r>
              <a:rPr lang="en-US" dirty="0"/>
              <a:t>fail early rather than catching bugs </a:t>
            </a:r>
            <a:r>
              <a:rPr lang="en-US" dirty="0" smtClean="0"/>
              <a:t>in production </a:t>
            </a:r>
            <a:r>
              <a:rPr lang="en-US" dirty="0"/>
              <a:t>– or worse – in the final release.</a:t>
            </a:r>
          </a:p>
          <a:p>
            <a:r>
              <a:rPr lang="en-US" dirty="0" smtClean="0"/>
              <a:t>Fewer bugs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automated testing throughout the development process, bugs are caught as they arise</a:t>
            </a:r>
          </a:p>
          <a:p>
            <a:pPr lvl="1"/>
            <a:r>
              <a:rPr lang="en-US" dirty="0" smtClean="0"/>
              <a:t>Ensures </a:t>
            </a:r>
            <a:r>
              <a:rPr lang="en-US" dirty="0"/>
              <a:t>better code quality overall and that every release works just as intended.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69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CI/CD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Improved compliance</a:t>
            </a:r>
            <a:endParaRPr lang="en-US" dirty="0"/>
          </a:p>
          <a:p>
            <a:pPr lvl="1"/>
            <a:r>
              <a:rPr lang="en-US" dirty="0" smtClean="0"/>
              <a:t>Automated </a:t>
            </a:r>
            <a:r>
              <a:rPr lang="en-US" dirty="0"/>
              <a:t>compliance makes it easier to complete audits and can prevent </a:t>
            </a:r>
            <a:r>
              <a:rPr lang="en-US" dirty="0" smtClean="0"/>
              <a:t>costly mistakes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License </a:t>
            </a:r>
            <a:r>
              <a:rPr lang="en-US" dirty="0"/>
              <a:t>Compliance, Customized Compliance framework, Audit events/reports</a:t>
            </a:r>
          </a:p>
          <a:p>
            <a:r>
              <a:rPr lang="en-US" dirty="0" smtClean="0"/>
              <a:t>More </a:t>
            </a:r>
            <a:r>
              <a:rPr lang="en-US" dirty="0"/>
              <a:t>time to </a:t>
            </a:r>
            <a:r>
              <a:rPr lang="en-US" dirty="0" smtClean="0"/>
              <a:t>innovate</a:t>
            </a:r>
            <a:endParaRPr lang="en-US" dirty="0"/>
          </a:p>
          <a:p>
            <a:r>
              <a:rPr lang="en-US" dirty="0" smtClean="0"/>
              <a:t>Improve </a:t>
            </a:r>
            <a:r>
              <a:rPr lang="en-US" dirty="0"/>
              <a:t>developers’ </a:t>
            </a:r>
            <a:r>
              <a:rPr lang="en-US" dirty="0" smtClean="0"/>
              <a:t>confidence</a:t>
            </a:r>
            <a:endParaRPr lang="en-US" dirty="0"/>
          </a:p>
          <a:p>
            <a:pPr lvl="1"/>
            <a:r>
              <a:rPr lang="en-US" dirty="0" smtClean="0"/>
              <a:t>Developers </a:t>
            </a:r>
            <a:r>
              <a:rPr lang="en-US" dirty="0"/>
              <a:t>can work confidently and fix things quickly instead of waiting for weeks </a:t>
            </a:r>
            <a:r>
              <a:rPr lang="en-US" dirty="0" smtClean="0"/>
              <a:t>to learn </a:t>
            </a:r>
            <a:r>
              <a:rPr lang="en-US" dirty="0"/>
              <a:t>there was a bug.</a:t>
            </a:r>
          </a:p>
          <a:p>
            <a:r>
              <a:rPr lang="en-US" dirty="0" smtClean="0"/>
              <a:t>Reduced </a:t>
            </a:r>
            <a:r>
              <a:rPr lang="en-US" dirty="0"/>
              <a:t>overhead </a:t>
            </a:r>
            <a:r>
              <a:rPr lang="en-US" dirty="0" smtClean="0"/>
              <a:t>spending</a:t>
            </a:r>
            <a:endParaRPr lang="en-US" dirty="0"/>
          </a:p>
          <a:p>
            <a:pPr lvl="1"/>
            <a:r>
              <a:rPr lang="en-US" dirty="0" smtClean="0"/>
              <a:t>An </a:t>
            </a:r>
            <a:r>
              <a:rPr lang="en-US" dirty="0"/>
              <a:t>automated workflow reduces manual tasks and makes budgets more efficient.</a:t>
            </a:r>
          </a:p>
          <a:p>
            <a:r>
              <a:rPr lang="en-US" dirty="0" smtClean="0"/>
              <a:t>Consistent processes</a:t>
            </a:r>
            <a:endParaRPr lang="en-US" dirty="0"/>
          </a:p>
          <a:p>
            <a:pPr lvl="1"/>
            <a:r>
              <a:rPr lang="en-US" dirty="0" smtClean="0"/>
              <a:t>Nobody </a:t>
            </a:r>
            <a:r>
              <a:rPr lang="en-US" dirty="0"/>
              <a:t>ever forgets a step in the process.</a:t>
            </a:r>
          </a:p>
          <a:p>
            <a:pPr lvl="1"/>
            <a:r>
              <a:rPr lang="en-US" dirty="0" smtClean="0"/>
              <a:t>Builds </a:t>
            </a:r>
            <a:r>
              <a:rPr lang="en-US" dirty="0"/>
              <a:t>are more 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2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benefits of a CI/CD pipeline?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manageable code </a:t>
            </a:r>
            <a:r>
              <a:rPr lang="en-US" dirty="0" smtClean="0"/>
              <a:t>changes</a:t>
            </a:r>
          </a:p>
          <a:p>
            <a:r>
              <a:rPr lang="en-US" dirty="0"/>
              <a:t>Quickly identifiable fault </a:t>
            </a:r>
            <a:r>
              <a:rPr lang="en-US" dirty="0" smtClean="0"/>
              <a:t>isolations</a:t>
            </a:r>
          </a:p>
          <a:p>
            <a:r>
              <a:rPr lang="en-US" dirty="0"/>
              <a:t>Better mean time to resolution (MTTR</a:t>
            </a:r>
            <a:r>
              <a:rPr lang="en-US" dirty="0" smtClean="0"/>
              <a:t>)</a:t>
            </a:r>
          </a:p>
          <a:p>
            <a:r>
              <a:rPr lang="en-US" dirty="0"/>
              <a:t>Continuous </a:t>
            </a:r>
            <a:r>
              <a:rPr lang="en-US" dirty="0" smtClean="0"/>
              <a:t>testing</a:t>
            </a:r>
          </a:p>
          <a:p>
            <a:r>
              <a:rPr lang="en-US" dirty="0"/>
              <a:t>Real-time </a:t>
            </a:r>
            <a:r>
              <a:rPr lang="en-US" dirty="0" smtClean="0"/>
              <a:t>feedback</a:t>
            </a:r>
          </a:p>
          <a:p>
            <a:r>
              <a:rPr lang="en-US" dirty="0"/>
              <a:t>Reduced risk of faulty code in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321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CI/CD </a:t>
            </a:r>
            <a:r>
              <a:rPr lang="en-US" dirty="0" smtClean="0"/>
              <a:t>successful?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Automation</a:t>
            </a:r>
          </a:p>
          <a:p>
            <a:pPr>
              <a:lnSpc>
                <a:spcPct val="150000"/>
              </a:lnSpc>
            </a:pPr>
            <a:r>
              <a:rPr lang="en-US" sz="3200" dirty="0" smtClean="0"/>
              <a:t>Transparency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 smtClean="0"/>
              <a:t>Speed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 smtClean="0"/>
              <a:t>Resilience</a:t>
            </a:r>
            <a:endParaRPr lang="en-US" sz="3200" dirty="0"/>
          </a:p>
          <a:p>
            <a:pPr>
              <a:lnSpc>
                <a:spcPct val="150000"/>
              </a:lnSpc>
            </a:pPr>
            <a:r>
              <a:rPr lang="en-US" sz="3200" dirty="0" smtClean="0"/>
              <a:t>Security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85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098" name="Picture 2" descr="Jenki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8" b="15997"/>
          <a:stretch/>
        </p:blipFill>
        <p:spPr bwMode="auto">
          <a:xfrm>
            <a:off x="640207" y="1792224"/>
            <a:ext cx="4544441" cy="15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ildbot 2.0.0 and 1.8.1. I am pleased to announce the joint… | by Pierre  Tardy | Buildbot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37622"/>
          <a:stretch/>
        </p:blipFill>
        <p:spPr bwMode="auto">
          <a:xfrm>
            <a:off x="6940423" y="2048256"/>
            <a:ext cx="4313171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Travis CI Continues Integration Pipeline for iOS | by Ahmed Meguid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7" y="3675061"/>
            <a:ext cx="4544441" cy="238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tlassian Bamboo 5 Unites Dev and IT Around Modern Software Deployments |  Business Wi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23" y="4123118"/>
            <a:ext cx="4313170" cy="13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6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2743010"/>
            <a:ext cx="10844784" cy="2852737"/>
          </a:xfrm>
        </p:spPr>
        <p:txBody>
          <a:bodyPr>
            <a:normAutofit/>
          </a:bodyPr>
          <a:lstStyle/>
          <a:p>
            <a:r>
              <a:rPr lang="en-US" sz="6600" dirty="0"/>
              <a:t>What is Jenkins?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33</a:t>
            </a:fld>
            <a:endParaRPr lang="en-US"/>
          </a:p>
        </p:txBody>
      </p:sp>
      <p:pic>
        <p:nvPicPr>
          <p:cNvPr id="9218" name="Picture 2" descr="Jenkins- a tool used for CI/CD. What is Jenkins? Why do we need it? | by  Ishika Sinha | FAUN Pub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937" y="521208"/>
            <a:ext cx="4788225" cy="35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5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555199"/>
            <a:ext cx="5127417" cy="4597772"/>
          </a:xfrm>
        </p:spPr>
        <p:txBody>
          <a:bodyPr/>
          <a:lstStyle/>
          <a:p>
            <a:r>
              <a:rPr lang="en-US" dirty="0"/>
              <a:t>Jenkins is an open source automation tool written in Java with plugins built for Continuous Integration purposes.</a:t>
            </a:r>
          </a:p>
          <a:p>
            <a:endParaRPr lang="en-US" dirty="0"/>
          </a:p>
          <a:p>
            <a:r>
              <a:rPr lang="en-US" dirty="0"/>
              <a:t>Plugins that will allow the integration of various DevOps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194" name="Picture 2" descr="What is Jenkins? | Jenkins For Continuous Integration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35" y="1555199"/>
            <a:ext cx="6108065" cy="44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34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3FF0-7D4C-4CF5-9D3E-E6473B0E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0BCA5-05EF-4550-B784-DF7FA555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 descr="How to Install and Configure Jenkins on Amazon EC2, Cloud-Ubuntu 12.04,  14.04 LTS – Linux_Point">
            <a:extLst>
              <a:ext uri="{FF2B5EF4-FFF2-40B4-BE49-F238E27FC236}">
                <a16:creationId xmlns:a16="http://schemas.microsoft.com/office/drawing/2014/main" id="{86BE90BE-AE65-4BDA-AB0D-8E00ACCD1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7532" r="6340" b="7176"/>
          <a:stretch/>
        </p:blipFill>
        <p:spPr bwMode="auto">
          <a:xfrm>
            <a:off x="3008446" y="1304676"/>
            <a:ext cx="5660904" cy="50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04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Jenkins!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30" name="Picture 6" descr="How To Install Jenkins on Ubuntu 18.04 - Learning Contain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5"/>
          <a:stretch/>
        </p:blipFill>
        <p:spPr bwMode="auto">
          <a:xfrm>
            <a:off x="635467" y="1406880"/>
            <a:ext cx="10841533" cy="460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73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2920" y="1349373"/>
            <a:ext cx="11320272" cy="96273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2400" dirty="0">
                <a:latin typeface="Candara" panose="020E0502030303020204" pitchFamily="34" charset="0"/>
              </a:rPr>
              <a:t>Jenkins supports plugins, which allow Jenkins to be extended to meet specific needs of individual projects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60162" y="2454183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Plugin Categories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2626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99002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Reports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378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Notification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91754" y="3365535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38130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Compile</a:t>
            </a:r>
          </a:p>
        </p:txBody>
      </p:sp>
      <p:cxnSp>
        <p:nvCxnSpPr>
          <p:cNvPr id="12" name="Elbow Connector 11"/>
          <p:cNvCxnSpPr>
            <a:stCxn id="17" idx="2"/>
            <a:endCxn id="18" idx="0"/>
          </p:cNvCxnSpPr>
          <p:nvPr/>
        </p:nvCxnSpPr>
        <p:spPr>
          <a:xfrm rot="5400000">
            <a:off x="3763044" y="955668"/>
            <a:ext cx="330436" cy="448929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7" idx="2"/>
            <a:endCxn id="20" idx="0"/>
          </p:cNvCxnSpPr>
          <p:nvPr/>
        </p:nvCxnSpPr>
        <p:spPr>
          <a:xfrm rot="5400000">
            <a:off x="4886232" y="2078856"/>
            <a:ext cx="330436" cy="224292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2"/>
            <a:endCxn id="22" idx="0"/>
          </p:cNvCxnSpPr>
          <p:nvPr/>
        </p:nvCxnSpPr>
        <p:spPr>
          <a:xfrm rot="16200000" flipH="1">
            <a:off x="6009419" y="3198588"/>
            <a:ext cx="330436" cy="345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7" idx="2"/>
            <a:endCxn id="24" idx="0"/>
          </p:cNvCxnSpPr>
          <p:nvPr/>
        </p:nvCxnSpPr>
        <p:spPr>
          <a:xfrm rot="16200000" flipH="1">
            <a:off x="7132607" y="2075400"/>
            <a:ext cx="330437" cy="22498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7" idx="2"/>
            <a:endCxn id="26" idx="0"/>
          </p:cNvCxnSpPr>
          <p:nvPr/>
        </p:nvCxnSpPr>
        <p:spPr>
          <a:xfrm rot="16200000" flipH="1">
            <a:off x="8255795" y="952212"/>
            <a:ext cx="330436" cy="449620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Unit ·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96" y="4560569"/>
            <a:ext cx="1051433" cy="10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9" y="3979655"/>
            <a:ext cx="749688" cy="845252"/>
          </a:xfrm>
          <a:prstGeom prst="rect">
            <a:avLst/>
          </a:prstGeom>
        </p:spPr>
      </p:pic>
      <p:pic>
        <p:nvPicPr>
          <p:cNvPr id="2052" name="Picture 4" descr="Report Icon, Transparent Report.PNG Images &amp; Vector - FreeIcon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24" y="4008177"/>
            <a:ext cx="816730" cy="81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034724" y="4824907"/>
            <a:ext cx="1956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HTML Publisher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0" y="4008177"/>
            <a:ext cx="878458" cy="87845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84648" y="4824907"/>
            <a:ext cx="195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Build Notification Plugin</a:t>
            </a:r>
          </a:p>
        </p:txBody>
      </p:sp>
      <p:pic>
        <p:nvPicPr>
          <p:cNvPr id="2056" name="Picture 8" descr="Deployment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464" y="3984167"/>
            <a:ext cx="840740" cy="8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690496" y="4824907"/>
            <a:ext cx="169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Deploy Plugin</a:t>
            </a:r>
          </a:p>
        </p:txBody>
      </p:sp>
      <p:pic>
        <p:nvPicPr>
          <p:cNvPr id="2058" name="Picture 10" descr="Maven Logo Vector EPS for free download, size 291.19 K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t="39467" r="10406" b="41333"/>
          <a:stretch/>
        </p:blipFill>
        <p:spPr bwMode="auto">
          <a:xfrm>
            <a:off x="10024058" y="4846288"/>
            <a:ext cx="1290118" cy="3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ggregate compile Icon - Download aggregate compile Icon 3159620 | Noun  Project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36" y="4078077"/>
            <a:ext cx="681762" cy="6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188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074" name="Picture 2" descr="Jenkins Management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/>
          <a:stretch/>
        </p:blipFill>
        <p:spPr bwMode="auto">
          <a:xfrm>
            <a:off x="567054" y="1406880"/>
            <a:ext cx="10058400" cy="47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71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6" name="Can 5"/>
          <p:cNvSpPr/>
          <p:nvPr/>
        </p:nvSpPr>
        <p:spPr>
          <a:xfrm>
            <a:off x="3246120" y="4572000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52544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4748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424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36008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02936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02936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3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</p:spTree>
    <p:extLst>
      <p:ext uri="{BB962C8B-B14F-4D97-AF65-F5344CB8AC3E}">
        <p14:creationId xmlns:p14="http://schemas.microsoft.com/office/powerpoint/2010/main" val="1480403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</p:spTree>
    <p:extLst>
      <p:ext uri="{BB962C8B-B14F-4D97-AF65-F5344CB8AC3E}">
        <p14:creationId xmlns:p14="http://schemas.microsoft.com/office/powerpoint/2010/main" val="4254116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17408" y="537845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Production</a:t>
            </a:r>
          </a:p>
        </p:txBody>
      </p:sp>
      <p:cxnSp>
        <p:nvCxnSpPr>
          <p:cNvPr id="26" name="Straight Arrow Connector 25"/>
          <p:cNvCxnSpPr>
            <a:stCxn id="3" idx="5"/>
            <a:endCxn id="25" idx="0"/>
          </p:cNvCxnSpPr>
          <p:nvPr/>
        </p:nvCxnSpPr>
        <p:spPr>
          <a:xfrm>
            <a:off x="7543800" y="4908042"/>
            <a:ext cx="1418844" cy="470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72034" y="310895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concerned teams are constantly notified about the build and test results</a:t>
            </a:r>
          </a:p>
        </p:txBody>
      </p:sp>
    </p:spTree>
    <p:extLst>
      <p:ext uri="{BB962C8B-B14F-4D97-AF65-F5344CB8AC3E}">
        <p14:creationId xmlns:p14="http://schemas.microsoft.com/office/powerpoint/2010/main" val="3682337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9218" name="Picture 2" descr="Jenkins Pipeline Tutorial: Introduction To Continuous Delivery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2" y="1982406"/>
            <a:ext cx="11429873" cy="28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361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4098" name="Picture 2" descr="What is Jenkins Pipeline and JenkinsFile? | by Abdalrhmanalkraien | Dev  Gen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" y="1407365"/>
            <a:ext cx="10442321" cy="49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62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Single Jenkins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/>
              <a:t>If you need to run web tests using Browser, you need an operating system</a:t>
            </a:r>
          </a:p>
          <a:p>
            <a:pPr>
              <a:lnSpc>
                <a:spcPct val="250000"/>
              </a:lnSpc>
            </a:pPr>
            <a:r>
              <a:rPr lang="en-US" dirty="0"/>
              <a:t>Another build job might require Linux box</a:t>
            </a:r>
          </a:p>
          <a:p>
            <a:pPr>
              <a:lnSpc>
                <a:spcPct val="250000"/>
              </a:lnSpc>
            </a:pPr>
            <a:r>
              <a:rPr lang="en-US" dirty="0"/>
              <a:t>How to manage spikes in build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947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Distributed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Jenkins master will distribute its workload to slaves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3440" y="2057400"/>
            <a:ext cx="3026664" cy="74980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Jenkins Master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3184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9250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45316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cxnSp>
        <p:nvCxnSpPr>
          <p:cNvPr id="11" name="Straight Arrow Connector 10"/>
          <p:cNvCxnSpPr>
            <a:stCxn id="6" idx="2"/>
            <a:endCxn id="10" idx="0"/>
          </p:cNvCxnSpPr>
          <p:nvPr/>
        </p:nvCxnSpPr>
        <p:spPr>
          <a:xfrm>
            <a:off x="6176772" y="2807208"/>
            <a:ext cx="3258204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9" idx="0"/>
          </p:cNvCxnSpPr>
          <p:nvPr/>
        </p:nvCxnSpPr>
        <p:spPr>
          <a:xfrm>
            <a:off x="6176772" y="2807208"/>
            <a:ext cx="1213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8" idx="0"/>
          </p:cNvCxnSpPr>
          <p:nvPr/>
        </p:nvCxnSpPr>
        <p:spPr>
          <a:xfrm flipH="1">
            <a:off x="2942844" y="2807208"/>
            <a:ext cx="323392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6200000">
            <a:off x="5812201" y="829797"/>
            <a:ext cx="932688" cy="73998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853184" y="5113767"/>
            <a:ext cx="8781287" cy="1247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Jenkins slaves are generally required to provide the desired environment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It works on the basis of requests received from Jenkins Master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837202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Delivery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25880"/>
            <a:ext cx="11650767" cy="259689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product is developed and tested. A small change is made in the code and is checked to SCR that triggers UT</a:t>
            </a:r>
          </a:p>
          <a:p>
            <a:r>
              <a:rPr lang="en-US" sz="2000" dirty="0"/>
              <a:t>On success, automatically trigger Acceptance test and produce code coverage and static analysis report</a:t>
            </a:r>
          </a:p>
          <a:p>
            <a:r>
              <a:rPr lang="en-US" sz="2000" dirty="0"/>
              <a:t>If the it succeed, system will trigger the deployment of the project to an integration environment</a:t>
            </a:r>
          </a:p>
          <a:p>
            <a:r>
              <a:rPr lang="en-US" sz="2000" dirty="0"/>
              <a:t>Now invoke integration test suite and regression test suite</a:t>
            </a:r>
          </a:p>
          <a:p>
            <a:r>
              <a:rPr lang="en-US" sz="2000" dirty="0"/>
              <a:t>If these pass, the system triggers UAT and performance test</a:t>
            </a:r>
          </a:p>
          <a:p>
            <a:r>
              <a:rPr lang="en-US" sz="2000" dirty="0"/>
              <a:t>On success, automatically promote the project to release repository and notify developers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Unit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55392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Acceptance Test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5038344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Code coverage and static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7321296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Integration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4248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Integration Test</a:t>
            </a:r>
          </a:p>
        </p:txBody>
      </p: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2235547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18499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01451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84403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2440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Regression Test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55392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UAT and Performance 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38344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Alert and report notes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21296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Prod</a:t>
            </a:r>
          </a:p>
        </p:txBody>
      </p:sp>
      <p:cxnSp>
        <p:nvCxnSpPr>
          <p:cNvPr id="20" name="Straight Arrow Connector 19"/>
          <p:cNvCxnSpPr>
            <a:stCxn id="16" idx="3"/>
            <a:endCxn id="17" idx="1"/>
          </p:cNvCxnSpPr>
          <p:nvPr/>
        </p:nvCxnSpPr>
        <p:spPr>
          <a:xfrm>
            <a:off x="2235547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18499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01451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3"/>
            <a:endCxn id="16" idx="0"/>
          </p:cNvCxnSpPr>
          <p:nvPr/>
        </p:nvCxnSpPr>
        <p:spPr>
          <a:xfrm flipH="1">
            <a:off x="1353994" y="4593741"/>
            <a:ext cx="10013361" cy="1036724"/>
          </a:xfrm>
          <a:prstGeom prst="bentConnector4">
            <a:avLst>
              <a:gd name="adj1" fmla="val -2283"/>
              <a:gd name="adj2" fmla="val 6367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39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F25A-DD9C-4DF8-83BB-DBE8C9B2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331D-E983-4E59-A6EF-D9718AA9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0FA76-169B-4B1C-9CDE-B193ACCD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2054" name="Picture 6" descr="No alt text provided for this image">
            <a:extLst>
              <a:ext uri="{FF2B5EF4-FFF2-40B4-BE49-F238E27FC236}">
                <a16:creationId xmlns:a16="http://schemas.microsoft.com/office/drawing/2014/main" id="{DC3764EC-199E-42BA-AE78-F1236C46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32" y="1406880"/>
            <a:ext cx="95440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99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Testing Pyramid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2052" name="Picture 4" descr="agile testing pyramid onpath testing Q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176" y="1478117"/>
            <a:ext cx="6821424" cy="474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5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Developers have to wait till the complete software is developed for the test results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If the test fails, then locating and fixing bugs is very difficult. Developers have to check the entire source code of the software</a:t>
            </a:r>
          </a:p>
        </p:txBody>
      </p:sp>
      <p:pic>
        <p:nvPicPr>
          <p:cNvPr id="2050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23" y="3835260"/>
            <a:ext cx="1643443" cy="16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2350008" y="2738272"/>
            <a:ext cx="3090672" cy="1156887"/>
          </a:xfrm>
          <a:prstGeom prst="cloudCallout">
            <a:avLst>
              <a:gd name="adj1" fmla="val -54166"/>
              <a:gd name="adj2" fmla="val 5964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hope the code works fine in testing</a:t>
            </a:r>
          </a:p>
        </p:txBody>
      </p:sp>
      <p:pic>
        <p:nvPicPr>
          <p:cNvPr id="11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23132" y="3835260"/>
            <a:ext cx="1477404" cy="14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6632460" y="2738272"/>
            <a:ext cx="3090672" cy="1156887"/>
          </a:xfrm>
          <a:prstGeom prst="cloudCallout">
            <a:avLst>
              <a:gd name="adj1" fmla="val 62698"/>
              <a:gd name="adj2" fmla="val 65966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have to check the entire source code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6858000" y="4573962"/>
            <a:ext cx="1536192" cy="1022166"/>
          </a:xfrm>
          <a:prstGeom prst="flowChartMultidocumen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09698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C4F1-2219-4CAB-81DB-0B6897DF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0249-A7A1-450A-B10F-8DF350E2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2" descr="Blog Ausy : towards a test automation strate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287" y="1666938"/>
            <a:ext cx="91440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161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5D20-8A91-483B-A4AB-40B66AA8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Agile with DevOps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F838-9DAB-4ABF-809E-E7AF8FD5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Cohesion of teams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 and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Improved quality of products</a:t>
            </a:r>
          </a:p>
          <a:p>
            <a:pPr>
              <a:lnSpc>
                <a:spcPct val="150000"/>
              </a:lnSpc>
            </a:pPr>
            <a:r>
              <a:rPr lang="en-US" dirty="0"/>
              <a:t>Easy scalability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17303-F995-40CF-BA77-EE507BC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22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F641-09FB-4817-A0C8-7E63F33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B449D-45E2-4049-AD48-7A0A1119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testing framework is used to write test cases and a continuous integration software will run these test cases automatically.</a:t>
            </a:r>
          </a:p>
          <a:p>
            <a:r>
              <a:rPr lang="en-US" dirty="0"/>
              <a:t>A well developed testing framework or an integrated development environment (can be used to run the test scripts).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6F965-7A46-4A3E-802C-3F8DBDCE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098" name="Picture 2" descr="No alt text provided for this image">
            <a:extLst>
              <a:ext uri="{FF2B5EF4-FFF2-40B4-BE49-F238E27FC236}">
                <a16:creationId xmlns:a16="http://schemas.microsoft.com/office/drawing/2014/main" id="{B5CD0F42-A88C-4315-8BBB-A8E6F4FB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22" y="3429000"/>
            <a:ext cx="7429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64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Software delivery process was slow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Continuous feedback pertaining to things like coding or architectural issues, build failures, test status etc. was not present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68" y="2924493"/>
            <a:ext cx="3715760" cy="2086542"/>
          </a:xfrm>
          <a:prstGeom prst="rect">
            <a:avLst/>
          </a:prstGeom>
        </p:spPr>
      </p:pic>
      <p:pic>
        <p:nvPicPr>
          <p:cNvPr id="3076" name="Picture 4" descr="feedback loop Icon - Download feedback loop Icon 589706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28" y="2924493"/>
            <a:ext cx="2197735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36408" y="5122228"/>
            <a:ext cx="336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ndara" panose="020E0502030303020204" pitchFamily="34" charset="0"/>
              </a:rPr>
              <a:t>Build, Measure, Learn</a:t>
            </a:r>
          </a:p>
        </p:txBody>
      </p:sp>
      <p:sp>
        <p:nvSpPr>
          <p:cNvPr id="14" name="Multiply 13"/>
          <p:cNvSpPr/>
          <p:nvPr/>
        </p:nvSpPr>
        <p:spPr>
          <a:xfrm>
            <a:off x="10296144" y="3694493"/>
            <a:ext cx="1328928" cy="14081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5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636" t="43058" r="40859" b="27434"/>
          <a:stretch/>
        </p:blipFill>
        <p:spPr>
          <a:xfrm>
            <a:off x="3109198" y="3437296"/>
            <a:ext cx="6127423" cy="30354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2104" y="1289304"/>
            <a:ext cx="10644896" cy="198424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Since after every commit to the source code an auto build is triggered, it is automatically deployed on the test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If the test results show that there is a bug in the code, then developers only have to check the last commit made to the 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It increases the frequency of new software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The concerned teams are always provided with the relevant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99836035"/>
              </p:ext>
            </p:extLst>
          </p:nvPr>
        </p:nvGraphicFramePr>
        <p:xfrm>
          <a:off x="340360" y="993986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87487947"/>
              </p:ext>
            </p:extLst>
          </p:nvPr>
        </p:nvGraphicFramePr>
        <p:xfrm>
          <a:off x="6445301" y="993985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475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1987</TotalTime>
  <Words>1805</Words>
  <Application>Microsoft Office PowerPoint</Application>
  <PresentationFormat>Widescreen</PresentationFormat>
  <Paragraphs>312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Candara</vt:lpstr>
      <vt:lpstr>Office Theme</vt:lpstr>
      <vt:lpstr>Continuous Integration</vt:lpstr>
      <vt:lpstr>Outline</vt:lpstr>
      <vt:lpstr>Why we need Continuous Integration?</vt:lpstr>
      <vt:lpstr>Before Continuous Integration</vt:lpstr>
      <vt:lpstr>Problems Before Continuous Integration</vt:lpstr>
      <vt:lpstr>Problems Before Continuous Integration</vt:lpstr>
      <vt:lpstr>Before Continuous Integration</vt:lpstr>
      <vt:lpstr>Continuous Integration – to the rescue</vt:lpstr>
      <vt:lpstr>Continuous Integration – to the rescue</vt:lpstr>
      <vt:lpstr>What is Continuous Integration?</vt:lpstr>
      <vt:lpstr>What is Continuous Integration?</vt:lpstr>
      <vt:lpstr>What is Continuous Integration?</vt:lpstr>
      <vt:lpstr>Continuous Integration Benefits</vt:lpstr>
      <vt:lpstr>Challenges of Continuous Integration</vt:lpstr>
      <vt:lpstr>Continuous Integration Case Study (Nokia)</vt:lpstr>
      <vt:lpstr>Continuous Integration Case Study (Nokia)</vt:lpstr>
      <vt:lpstr>The CI/CD Process</vt:lpstr>
      <vt:lpstr>Continuous Integration, Delivery, and Deployment</vt:lpstr>
      <vt:lpstr>Continuous Integration, Delivery, and Deployment</vt:lpstr>
      <vt:lpstr>Continuous Integration, Delivery, and Deployment</vt:lpstr>
      <vt:lpstr>Continuous Integration, Delivery, and Deployment</vt:lpstr>
      <vt:lpstr>Continuous Delivery</vt:lpstr>
      <vt:lpstr>Continuous Deployment</vt:lpstr>
      <vt:lpstr>Phases Features</vt:lpstr>
      <vt:lpstr>Phases Features</vt:lpstr>
      <vt:lpstr>Phases Features</vt:lpstr>
      <vt:lpstr>Continuous Delivery Vs. Continuous Deployment</vt:lpstr>
      <vt:lpstr>Advantages of CI/CD</vt:lpstr>
      <vt:lpstr>Advantages of CI/CD</vt:lpstr>
      <vt:lpstr>What are the benefits of a CI/CD pipeline?</vt:lpstr>
      <vt:lpstr>What makes CI/CD successful?</vt:lpstr>
      <vt:lpstr>Continuous Integration Tools</vt:lpstr>
      <vt:lpstr>What is Jenkins?</vt:lpstr>
      <vt:lpstr>What is Jenkins?</vt:lpstr>
      <vt:lpstr>Jenkins Features</vt:lpstr>
      <vt:lpstr>Welcome to Jenkins!</vt:lpstr>
      <vt:lpstr>Jenkins Plugins</vt:lpstr>
      <vt:lpstr>Manage Jenkins</vt:lpstr>
      <vt:lpstr>Jenkins Example</vt:lpstr>
      <vt:lpstr>Jenkins Example</vt:lpstr>
      <vt:lpstr>Jenkins Example</vt:lpstr>
      <vt:lpstr>Jenkins Example</vt:lpstr>
      <vt:lpstr>Jenkins Pipeline</vt:lpstr>
      <vt:lpstr>Jenkins Pipeline</vt:lpstr>
      <vt:lpstr>Shortcomings of Single Jenkins Server</vt:lpstr>
      <vt:lpstr>Jenkins Distributed Architecture</vt:lpstr>
      <vt:lpstr>Jenkins Delivery Pipeline</vt:lpstr>
      <vt:lpstr>Testing Strategies</vt:lpstr>
      <vt:lpstr>Agile Testing Pyramid</vt:lpstr>
      <vt:lpstr>Testing Strategies</vt:lpstr>
      <vt:lpstr>Advantages of Using Agile with DevOps Testing</vt:lpstr>
      <vt:lpstr>Automation Testing Framework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122</cp:revision>
  <cp:lastPrinted>2021-10-18T07:27:50Z</cp:lastPrinted>
  <dcterms:created xsi:type="dcterms:W3CDTF">2021-10-12T10:09:12Z</dcterms:created>
  <dcterms:modified xsi:type="dcterms:W3CDTF">2022-09-20T04:46:26Z</dcterms:modified>
</cp:coreProperties>
</file>